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5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UD%20FSS%20Program%20Material" TargetMode="External"/><Relationship Id="rId2" Type="http://schemas.openxmlformats.org/officeDocument/2006/relationships/hyperlink" Target="Contract%20of%20Participation%20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SS%20Guideboo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mily.redoubtnews.com/2016/06/13/self-sufficiency-knowledge-tools-par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hebridge.in/fitness-wellness/how-do-you-set-your-goals-and-achieve-them-successfull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tnamhousing.com/family-self-sufficienc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hecha.org/residents/services/family-self-sufficiency-programs-fs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ngimg.com/png/64023-green-symbol-dollar-sign-free-clipart-h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E2D1-9214-46C3-C985-9F4A6AB27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45732"/>
            <a:ext cx="10058400" cy="2479379"/>
          </a:xfrm>
        </p:spPr>
        <p:txBody>
          <a:bodyPr/>
          <a:lstStyle/>
          <a:p>
            <a:r>
              <a:rPr lang="en-US" dirty="0"/>
              <a:t>Family Self-Sufficiency Program (FSS)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BECE0-3BDA-D489-4D91-3AC80CB9A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 central Minnesota multi county hra </a:t>
            </a:r>
          </a:p>
          <a:p>
            <a:r>
              <a:rPr lang="en-US" dirty="0"/>
              <a:t>Martin|Nicollet|Sibley|Waseca|watonwan counties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4C993-D30A-AE7B-1C54-3D2E6AF2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771787"/>
            <a:ext cx="5845673" cy="12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AE2A-73BF-1E1A-51E9-6970FB86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Stories: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1B52-B604-15C3-E6C9-947CF6C8FB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u="sng" dirty="0"/>
              <a:t>Meet Susan: </a:t>
            </a:r>
          </a:p>
          <a:p>
            <a:pPr marL="0" indent="0" algn="ctr">
              <a:buNone/>
            </a:pPr>
            <a:r>
              <a:rPr lang="en-US" i="1" dirty="0"/>
              <a:t>“The FSS program was a rewarding program. It was great to have the support to reach goals that I have had for a while. My advice for participants is to keep going and to keep working on your goals. When you graduate it is an amazing feeling. I would definitely recommend this program to others!”</a:t>
            </a:r>
          </a:p>
          <a:p>
            <a:pPr marL="0" indent="0" algn="ctr">
              <a:buNone/>
            </a:pPr>
            <a:r>
              <a:rPr lang="en-US" dirty="0"/>
              <a:t>Susan graduated this program and received $8,228 in escrow funds. Susan is planning on using the funds to save and put towards a future home.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77975-AC3D-E546-F8E6-51B0ED5E58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/>
            <a:r>
              <a:rPr lang="en-US" b="1" u="sng" dirty="0"/>
              <a:t>Meet Joe:</a:t>
            </a:r>
          </a:p>
          <a:p>
            <a:pPr algn="ctr"/>
            <a:r>
              <a:rPr lang="en-US" i="1" dirty="0"/>
              <a:t>“The FSS program was a very useful resource to reach my goals. For those who are interested, I suggest you join the program! I will be using my escrow to pay for a home mortgage.”</a:t>
            </a:r>
          </a:p>
          <a:p>
            <a:pPr algn="ctr"/>
            <a:r>
              <a:rPr lang="en-US" dirty="0"/>
              <a:t>Joe graduated this program and received $18,360 in escrow funds.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0A860-B09A-EA3C-6502-8748F76C5858}"/>
              </a:ext>
            </a:extLst>
          </p:cNvPr>
          <p:cNvSpPr/>
          <p:nvPr/>
        </p:nvSpPr>
        <p:spPr>
          <a:xfrm>
            <a:off x="1097280" y="1845735"/>
            <a:ext cx="4937760" cy="4023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CECB7-6554-38A5-014C-FB40FEFD7B95}"/>
              </a:ext>
            </a:extLst>
          </p:cNvPr>
          <p:cNvSpPr/>
          <p:nvPr/>
        </p:nvSpPr>
        <p:spPr>
          <a:xfrm>
            <a:off x="6217918" y="1845734"/>
            <a:ext cx="4937760" cy="4023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5DFD-18C7-5564-7396-2DFE5463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42C2-E282-3D01-FAD1-69C902A15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6000" dirty="0">
                <a:hlinkClick r:id="rId2" action="ppaction://hlinkfile"/>
              </a:rPr>
              <a:t>Contract of Participation 2022</a:t>
            </a:r>
            <a:endParaRPr lang="en-US" sz="6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6000" dirty="0">
                <a:hlinkClick r:id="rId3" action="ppaction://hlinkfile"/>
              </a:rPr>
              <a:t>HUD FSS Program Material</a:t>
            </a:r>
            <a:endParaRPr lang="en-US" sz="6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6000" dirty="0">
                <a:hlinkClick r:id="rId4" action="ppaction://hlinkfile"/>
              </a:rPr>
              <a:t>FSS Guidebook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7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CB2F7A-2689-94EF-1AC8-711C851C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Contact Information: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2BE0-9244-E21D-3CE5-AF5C5770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119360" cy="41517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Kaylie Rauchman</a:t>
            </a:r>
          </a:p>
          <a:p>
            <a:pPr algn="ctr"/>
            <a:r>
              <a:rPr lang="en-US" sz="4000" dirty="0"/>
              <a:t>South Central MN Multi-County HRA</a:t>
            </a:r>
          </a:p>
          <a:p>
            <a:pPr algn="ctr"/>
            <a:r>
              <a:rPr lang="en-US" sz="4000" dirty="0"/>
              <a:t>FSS Coordinator </a:t>
            </a:r>
          </a:p>
          <a:p>
            <a:pPr algn="ctr"/>
            <a:r>
              <a:rPr lang="en-US" sz="4000" dirty="0"/>
              <a:t>(507)-345-1977 x6</a:t>
            </a:r>
          </a:p>
          <a:p>
            <a:pPr algn="ctr"/>
            <a:r>
              <a:rPr lang="en-US" sz="4000" dirty="0"/>
              <a:t>kaylie@mycci.net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D1AB4-0C93-7A26-7E6A-B04D7C449646}"/>
              </a:ext>
            </a:extLst>
          </p:cNvPr>
          <p:cNvSpPr/>
          <p:nvPr/>
        </p:nvSpPr>
        <p:spPr>
          <a:xfrm>
            <a:off x="2097249" y="2004970"/>
            <a:ext cx="8716160" cy="3682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BAFB-186D-FC87-E4F6-0D1F07E1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64C3-B3EA-A324-83C5-0D70FC5B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FSS is a voluntary program.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Designed to support participants in accomplishing goals and building a stable financial future.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Finding strategies to become self-sufficient by working together with a FSS Coordinator.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E279B-1765-0585-2B13-F72346C9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82" y="286603"/>
            <a:ext cx="4925038" cy="1097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4F29F-E096-AE19-094A-BA0764500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9566" y="3263317"/>
            <a:ext cx="10135572" cy="24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1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85773-2787-9931-09BE-42ACC50D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6DECD-DBCD-8F96-029D-6E95ECB1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Support and guidance.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Referrals to community partners and resources.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Gain escrow savings account.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Overcome barriers.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Establish and work towards goals.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One step closer to homeownership.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35901-CDA9-C845-B81C-9146F04E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459" y="201631"/>
            <a:ext cx="2377707" cy="529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67A2B-2763-CA16-DAF7-D602B2004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0600" y="3431333"/>
            <a:ext cx="4846739" cy="25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0AB4-5715-913E-637D-ADAF9DFE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Participate in FSS?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7221-7BB4-9224-0520-6F9F8AF5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You must be receiving Housing Choice Voucher (Section 8) rental subsidy assistance.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Candidates most suitable are those who are not currently employed or under-employed who know they will have an increase in work in the next 1-4 years.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DF811-C278-1383-286D-DBAD40EC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03" y="412478"/>
            <a:ext cx="2690077" cy="59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D3C30-DD57-AFA7-4BAA-654F7E11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18914" y="3429000"/>
            <a:ext cx="4277687" cy="26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5B0B-F4EF-1738-E6DE-DB895D8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Requirements to Graduate?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D172A-8A1F-F7F6-767D-010E28A7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Apply to the program.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 a Contract of Participation.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Meet with your FSS Coordinator quarterly to discuss goal progress and more.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Must maintain suitable employment by the end of the contract.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Must be welfare free by the end of the contract.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42954-C396-DEA1-351F-0D41F6F6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229" y="282848"/>
            <a:ext cx="2795611" cy="62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283A9-6721-BC8A-F8C6-9E53BBC64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7666" y="3706372"/>
            <a:ext cx="5893189" cy="22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833193-7A24-34AD-403C-D52E2F5B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Contract of Participation (CoP)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E74C3C-4B50-A30C-461F-EB3900DA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Term of the contract is 5 years; there is potential to graduate earlier.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Outlines the requirements for the program.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Includes the Individual Training and Service Plans (ITSP) to outline goals.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Goals can be related to employment, education, training, and more!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Includes estimated completion dates for services, activities, and goals.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B55A5-ED2E-9696-7B0A-40A81F7C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782" y="4530055"/>
            <a:ext cx="6008504" cy="13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305FC-FC73-5E65-5CC1-8D7AA30F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ITSP Goals: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8DB67B-A830-CFA1-14B4-E7C82CF4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Obtaining full-time employment.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Job training – placement- retention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Obtaining a GED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Furthering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English proficiency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literacy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Credit Repair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Homeownership Counseling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Savings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Starting a business.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3BE32-43D7-FF5A-0113-13E68497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993" y="5630458"/>
            <a:ext cx="2225740" cy="4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1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17C3-6D31-302F-AD23-F7F86E57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FSS Savings/Escrow Account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A435-A993-25C8-0855-2108DC5A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You are rewarded when you earn money!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When you or a household member increase your earned income, you get to save your monthly rent increase.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 will examine the increase and a contribution will be placed in an escrow savings account that builds interest for you.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This account is a powerful way to save for the goals you set in the program.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This account is established and maintained with no personal money.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You receive the money saved in the account when you successfully complete the program and graduate.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2F854-722B-9F86-0025-6A9B15F8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192" y="600626"/>
            <a:ext cx="1883817" cy="419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7FBA8-A136-C26F-0293-776332F80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03992" y="3505199"/>
            <a:ext cx="752194" cy="9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378B-7F89-30DD-D1DB-36D3640A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Escrow Example: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B336A-E0DF-F8CE-AB14-160EF0A2F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 numCol="1" anchor="ctr">
            <a:normAutofit fontScale="70000" lnSpcReduction="20000"/>
          </a:bodyPr>
          <a:lstStyle/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Scenario #1: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At the start of the tenant’s contract they were paying $100 towards rent.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 tenant had an increase in earned income after starting a part time job.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Tenant’s rent portion increased from $100 to $300 a month.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 difference of $200 will be deposited into an escrow account every month. </a:t>
            </a:r>
          </a:p>
          <a:p>
            <a:pPr marL="201168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Scenario #2: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 tenant’s job ends and their portion of rent decreases to $100.00.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Their escrow portion goes back to $0. </a:t>
            </a:r>
          </a:p>
          <a:p>
            <a:pPr marL="201168" lvl="1" indent="0">
              <a:buNone/>
            </a:pPr>
            <a:r>
              <a:rPr lang="en-US" b="1" dirty="0"/>
              <a:t>Scenario #3: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 tenant begins working a new job. Their portion of rent increases to $400.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Their escrow portion will be $300.00 per month.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80AD16-8280-C7AC-9028-B351F2E3E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5CDA08-6224-971E-9338-67C2A6BB58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u="sng" dirty="0"/>
              <a:t>Estimated Escrow Savings = $200.00 per month.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266E32-50F4-37A8-AF8D-E123A44F6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3261"/>
              </p:ext>
            </p:extLst>
          </p:nvPr>
        </p:nvGraphicFramePr>
        <p:xfrm>
          <a:off x="6283354" y="1846052"/>
          <a:ext cx="4872328" cy="327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082">
                  <a:extLst>
                    <a:ext uri="{9D8B030D-6E8A-4147-A177-3AD203B41FA5}">
                      <a16:colId xmlns:a16="http://schemas.microsoft.com/office/drawing/2014/main" val="303485912"/>
                    </a:ext>
                  </a:extLst>
                </a:gridCol>
                <a:gridCol w="1218082">
                  <a:extLst>
                    <a:ext uri="{9D8B030D-6E8A-4147-A177-3AD203B41FA5}">
                      <a16:colId xmlns:a16="http://schemas.microsoft.com/office/drawing/2014/main" val="1070300920"/>
                    </a:ext>
                  </a:extLst>
                </a:gridCol>
                <a:gridCol w="1218082">
                  <a:extLst>
                    <a:ext uri="{9D8B030D-6E8A-4147-A177-3AD203B41FA5}">
                      <a16:colId xmlns:a16="http://schemas.microsoft.com/office/drawing/2014/main" val="2981793937"/>
                    </a:ext>
                  </a:extLst>
                </a:gridCol>
                <a:gridCol w="1218082">
                  <a:extLst>
                    <a:ext uri="{9D8B030D-6E8A-4147-A177-3AD203B41FA5}">
                      <a16:colId xmlns:a16="http://schemas.microsoft.com/office/drawing/2014/main" val="3430534507"/>
                    </a:ext>
                  </a:extLst>
                </a:gridCol>
              </a:tblGrid>
              <a:tr h="1414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Housing Authority Portion of 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Tenant Portion of 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Rent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503608"/>
                  </a:ext>
                </a:extLst>
              </a:tr>
              <a:tr h="9299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60685"/>
                  </a:ext>
                </a:extLst>
              </a:tr>
              <a:tr h="9299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534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623942-C506-4EC8-494F-CF0E8CB1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2" y="328693"/>
            <a:ext cx="3303829" cy="7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</TotalTime>
  <Words>742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Courier New</vt:lpstr>
      <vt:lpstr>Retrospect</vt:lpstr>
      <vt:lpstr>Family Self-Sufficiency Program (FSS)</vt:lpstr>
      <vt:lpstr>What is FSS? </vt:lpstr>
      <vt:lpstr>What are the Benefits? </vt:lpstr>
      <vt:lpstr>Who Can Participate in FSS?</vt:lpstr>
      <vt:lpstr>What are the Requirements to Graduate? </vt:lpstr>
      <vt:lpstr>What is the Contract of Participation (CoP)</vt:lpstr>
      <vt:lpstr>Sample ITSP Goals: </vt:lpstr>
      <vt:lpstr>FSS Savings/Escrow Account </vt:lpstr>
      <vt:lpstr>Escrow Example: </vt:lpstr>
      <vt:lpstr>Client Stories: </vt:lpstr>
      <vt:lpstr>Resources: </vt:lpstr>
      <vt:lpstr>Contact Information: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Self-Sufficiency Program (FSS)</dc:title>
  <dc:creator>Kaylie Rauchman</dc:creator>
  <cp:lastModifiedBy>Jessica Place</cp:lastModifiedBy>
  <cp:revision>7</cp:revision>
  <dcterms:created xsi:type="dcterms:W3CDTF">2022-12-05T17:57:30Z</dcterms:created>
  <dcterms:modified xsi:type="dcterms:W3CDTF">2023-05-08T15:57:05Z</dcterms:modified>
</cp:coreProperties>
</file>